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71" r:id="rId9"/>
    <p:sldId id="259" r:id="rId10"/>
    <p:sldId id="266" r:id="rId11"/>
    <p:sldId id="260" r:id="rId12"/>
    <p:sldId id="267" r:id="rId13"/>
    <p:sldId id="269" r:id="rId14"/>
    <p:sldId id="270" r:id="rId15"/>
    <p:sldId id="272" r:id="rId16"/>
    <p:sldId id="273" r:id="rId17"/>
    <p:sldId id="274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35" d="100"/>
          <a:sy n="35" d="100"/>
        </p:scale>
        <p:origin x="76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555F-E600-4F3F-9264-69342FC55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05BE6-3B8B-4294-A13A-220ACF444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870EE-1DB1-48CE-B658-793E52C0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8B42-0FF5-4B3D-8661-F409C35BCFE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523EE-7804-48B3-80C1-E831A05C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FC713-856B-4C50-BB49-59BD22D7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3A7-0AD2-4F16-8CD0-FC87B9A20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8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08A53-ABF4-4FDD-ADEE-291DF57C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3ADBE-B86B-41E7-823D-372A79832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2B66C-91E0-4074-91C3-7F0D2408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8B42-0FF5-4B3D-8661-F409C35BCFE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4A92C-E061-4AA1-824B-894AF630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494E7-4F90-4034-B33F-2E48D23C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3A7-0AD2-4F16-8CD0-FC87B9A20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4A409-DA38-429E-95D2-D1F625B9D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99A4F-A5DE-4C5D-93DA-1DBF09DC3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266E0-BAFD-40AD-B9CB-FFAACCDF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8B42-0FF5-4B3D-8661-F409C35BCFE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56C7E-08C0-45C4-9C38-B918369F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5D10F-9975-4723-8CE9-34F9CFE0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3A7-0AD2-4F16-8CD0-FC87B9A20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3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574E-87B7-4B48-935A-EDF0D873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B40EC-A7E2-4557-B8F3-B08D9BC1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E7AAE-C03A-401B-962E-B8D8F3EFC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8B42-0FF5-4B3D-8661-F409C35BCFE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1E47-5240-4F26-B078-13ADC8BF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CABD8-63E8-4D16-8C98-6981C662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3A7-0AD2-4F16-8CD0-FC87B9A20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4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45161-707D-42BD-83AC-4FBF90FA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C2769-F740-4B27-BAD2-AD17C705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41BD1-380B-4E85-8DCD-FD80A015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8B42-0FF5-4B3D-8661-F409C35BCFE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48AAD-8DF8-459A-B381-2532A4F3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394B4-3AC3-479C-BB63-B3888C81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3A7-0AD2-4F16-8CD0-FC87B9A20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9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712E-768F-432B-B55A-8512BB22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E5F5-27FF-47AD-8412-C99A67BA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0A18E-A706-49BD-8343-B7DE9D030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F522A-EB9C-42BD-BC43-886262A8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8B42-0FF5-4B3D-8661-F409C35BCFE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CD013-9891-4CBE-8F81-A0ABF3B8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89262-C2B1-4E67-8C64-65DF7906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3A7-0AD2-4F16-8CD0-FC87B9A20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E822-B309-45A5-AE8F-E097C01F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A48D5-9B0C-4CC2-895E-132DB97E8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25F90-F421-4B13-9BCD-1FD1787CD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6BE91-13CE-446C-A751-A01D026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6EB3E3-AC7F-4E0F-9863-2E9BC8E77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393C0B-0D09-4817-B016-313812B9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8B42-0FF5-4B3D-8661-F409C35BCFE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4F1295-8796-4C36-B812-C5D57526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935A2-4929-436D-BC50-9D357BE0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3A7-0AD2-4F16-8CD0-FC87B9A20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6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26F3-1972-4315-AA7F-578E66F2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037E5-C3D9-4199-9F72-B7E389C6D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8B42-0FF5-4B3D-8661-F409C35BCFE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36C6B-7856-4C22-965E-BDEDE221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B1DD4-75D8-4491-B022-62D4ABF6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3A7-0AD2-4F16-8CD0-FC87B9A20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6DD25-00FD-469A-98E4-A78C7784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8B42-0FF5-4B3D-8661-F409C35BCFE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CDDE5-B2E4-41A3-B660-C8FF3FC0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52B07-69EC-4431-9E24-16BD0CD8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3A7-0AD2-4F16-8CD0-FC87B9A20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7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8116-D779-477D-9BE7-43BF3884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057D4-3AE5-46A5-A0B1-200A6CC56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3DFFA-858D-4809-AB89-E91E517D5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46A90-BA97-42CE-84AD-5D5114AE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8B42-0FF5-4B3D-8661-F409C35BCFE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8911E-1DF8-4CD5-861F-7B8A34EA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78CCB-B4CC-476A-BCA9-C7AB34DD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3A7-0AD2-4F16-8CD0-FC87B9A20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8DDD-2658-4A73-8266-07FFD60CD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9BDA7-FA3A-4D50-AFB2-C3AA0C905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B1402-357B-4988-95B2-2C9E8B923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646C2-3C0A-4364-A044-DCECBA52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8B42-0FF5-4B3D-8661-F409C35BCFE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88B30-F2E6-4205-A7F8-1F362E9D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10118-3DB2-49A6-B1D8-DB66A062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23A7-0AD2-4F16-8CD0-FC87B9A20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599ED-DD0B-486F-8A45-E77A5037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BB8E3-D11E-459B-9412-E9B384EB2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2ED79-531A-4F0C-9303-908C5E2F7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8B42-0FF5-4B3D-8661-F409C35BCFE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7FFD5-EE8B-4D4F-B462-CD4D87733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5500E-F988-4178-AC25-7E3205AF1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723A7-0AD2-4F16-8CD0-FC87B9A20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umbian-foundation.org/" TargetMode="External"/><Relationship Id="rId2" Type="http://schemas.openxmlformats.org/officeDocument/2006/relationships/hyperlink" Target="mailto:Id.drive@californiaknights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4D9955-6B6C-4579-B214-E19BFF09D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190" y="2192245"/>
            <a:ext cx="8695810" cy="3751355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sz="4400" dirty="0">
              <a:ln w="0" cmpd="dbl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dirty="0">
                <a:ln w="0" cmpd="dbl">
                  <a:noFill/>
                  <a:prstDash val="solid"/>
                </a:ln>
                <a:cs typeface="Times New Roman" panose="02020603050405020304" pitchFamily="18" charset="0"/>
              </a:rPr>
              <a:t>Annual Campaign Supporting</a:t>
            </a:r>
          </a:p>
          <a:p>
            <a:pPr lvl="0"/>
            <a:r>
              <a:rPr lang="en-US" sz="4400" b="1" dirty="0">
                <a:ln w="0" cmpd="dbl">
                  <a:noFill/>
                  <a:prstDash val="solid"/>
                </a:ln>
                <a:cs typeface="Times New Roman" panose="02020603050405020304" pitchFamily="18" charset="0"/>
              </a:rPr>
              <a:t>People With</a:t>
            </a:r>
          </a:p>
          <a:p>
            <a:pPr lvl="0"/>
            <a:r>
              <a:rPr lang="en-US" sz="4400" b="1" dirty="0">
                <a:ln w="0" cmpd="dbl">
                  <a:noFill/>
                  <a:prstDash val="solid"/>
                </a:ln>
                <a:cs typeface="Times New Roman" panose="02020603050405020304" pitchFamily="18" charset="0"/>
              </a:rPr>
              <a:t> Intellectual Disabilities</a:t>
            </a:r>
            <a:br>
              <a:rPr lang="en-US" sz="2800" dirty="0">
                <a:ln w="0" cmpd="dbl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n w="0" cmpd="dbl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Dr. Raymond Warriner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4A8E9-5EBF-4242-89DA-419C58EF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0A83A6-12AF-10FC-C2E3-4E8B5D8047B4}"/>
              </a:ext>
            </a:extLst>
          </p:cNvPr>
          <p:cNvSpPr txBox="1">
            <a:spLocks/>
          </p:cNvSpPr>
          <p:nvPr/>
        </p:nvSpPr>
        <p:spPr>
          <a:xfrm>
            <a:off x="66675" y="47625"/>
            <a:ext cx="10529887" cy="1834587"/>
          </a:xfrm>
          <a:prstGeom prst="rect">
            <a:avLst/>
          </a:prstGeo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</a:rPr>
              <a:t>KNIGHTS OF COLUMBUS</a:t>
            </a:r>
            <a:b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</a:rPr>
              <a:t>CALIFORNIA STATE COUNCIL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F4848-F575-A066-00C8-B8CF9832B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CF2D00-B098-0883-347B-78BA12BB5028}"/>
              </a:ext>
            </a:extLst>
          </p:cNvPr>
          <p:cNvSpPr txBox="1"/>
          <p:nvPr/>
        </p:nvSpPr>
        <p:spPr>
          <a:xfrm>
            <a:off x="3049772" y="5676267"/>
            <a:ext cx="6092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Show My Faith Through My Works!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Mother Mary Pray For Us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3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4D9955-6B6C-4579-B214-E19BFF09D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533442"/>
            <a:ext cx="10834687" cy="3751355"/>
          </a:xfrm>
        </p:spPr>
        <p:txBody>
          <a:bodyPr>
            <a:normAutofit/>
          </a:bodyPr>
          <a:lstStyle/>
          <a:p>
            <a:pPr rtl="0">
              <a:buNone/>
            </a:pPr>
            <a:r>
              <a:rPr lang="en-US" sz="2200" b="0" i="0" dirty="0">
                <a:solidFill>
                  <a:srgbClr val="222222"/>
                </a:solidFill>
                <a:effectLst/>
              </a:rPr>
              <a:t>ARC Los Angeles and Orange Counties – Arts Program Upgrades &amp; Enhancements –  $10,000</a:t>
            </a:r>
          </a:p>
          <a:p>
            <a:pPr rtl="0">
              <a:buNone/>
            </a:pPr>
            <a:r>
              <a:rPr lang="en-US" sz="2200" b="0" i="0" dirty="0">
                <a:solidFill>
                  <a:srgbClr val="222222"/>
                </a:solidFill>
                <a:effectLst/>
              </a:rPr>
              <a:t>Sponsored by Saint Linus </a:t>
            </a:r>
            <a:r>
              <a:rPr lang="en-US" sz="2200" dirty="0">
                <a:solidFill>
                  <a:srgbClr val="222222"/>
                </a:solidFill>
              </a:rPr>
              <a:t>C</a:t>
            </a:r>
            <a:r>
              <a:rPr lang="en-US" sz="2200" b="0" i="0" dirty="0">
                <a:solidFill>
                  <a:srgbClr val="222222"/>
                </a:solidFill>
                <a:effectLst/>
              </a:rPr>
              <a:t>ouncil 10623, Salvador Ramirez, Grand Knight</a:t>
            </a:r>
          </a:p>
          <a:p>
            <a:pPr algn="l" rtl="0">
              <a:buNone/>
            </a:pPr>
            <a:endParaRPr lang="en-US" sz="2200" b="0" i="0" dirty="0">
              <a:solidFill>
                <a:srgbClr val="222222"/>
              </a:solidFill>
              <a:effectLst/>
            </a:endParaRPr>
          </a:p>
          <a:p>
            <a:pPr rtl="0">
              <a:buNone/>
            </a:pPr>
            <a:r>
              <a:rPr lang="en-US" sz="2200" b="0" i="0" dirty="0">
                <a:solidFill>
                  <a:srgbClr val="222222"/>
                </a:solidFill>
                <a:effectLst/>
              </a:rPr>
              <a:t>Working Wonders – Culinary Program Enhancements –  $1,600</a:t>
            </a:r>
          </a:p>
          <a:p>
            <a:pPr rtl="0">
              <a:buNone/>
            </a:pPr>
            <a:r>
              <a:rPr lang="en-US" sz="2200" dirty="0">
                <a:solidFill>
                  <a:srgbClr val="222222"/>
                </a:solidFill>
              </a:rPr>
              <a:t>Sponsored by Saint Anne C</a:t>
            </a:r>
            <a:r>
              <a:rPr lang="en-US" sz="2200" b="0" i="0" dirty="0">
                <a:solidFill>
                  <a:srgbClr val="222222"/>
                </a:solidFill>
                <a:effectLst/>
              </a:rPr>
              <a:t>ouncil 13899, Joseph R. Riggs, Grand Knight</a:t>
            </a:r>
          </a:p>
          <a:p>
            <a:pPr algn="l" rtl="0"/>
            <a:endParaRPr lang="en-US" sz="2200" b="0" i="0" dirty="0">
              <a:solidFill>
                <a:srgbClr val="222222"/>
              </a:solidFill>
              <a:effectLst/>
            </a:endParaRPr>
          </a:p>
          <a:p>
            <a:pPr rtl="0"/>
            <a:r>
              <a:rPr lang="en-US" sz="2200" b="0" i="0" dirty="0">
                <a:solidFill>
                  <a:srgbClr val="222222"/>
                </a:solidFill>
                <a:effectLst/>
              </a:rPr>
              <a:t>Gigi's Playhouse – Down Syndrome Literacy Tutoring – $7722.25</a:t>
            </a:r>
          </a:p>
          <a:p>
            <a:pPr rtl="0"/>
            <a:r>
              <a:rPr lang="en-US" sz="2200" dirty="0">
                <a:solidFill>
                  <a:srgbClr val="222222"/>
                </a:solidFill>
              </a:rPr>
              <a:t>Sponsored by Simi Valley C</a:t>
            </a:r>
            <a:r>
              <a:rPr lang="en-US" sz="2200" b="0" i="0" dirty="0">
                <a:solidFill>
                  <a:srgbClr val="222222"/>
                </a:solidFill>
                <a:effectLst/>
              </a:rPr>
              <a:t>ouncil 5803, Richard C. Ostrich, Grand Knight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4A8E9-5EBF-4242-89DA-419C58EF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FBDD491-7A72-09EC-3F14-06232F543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" y="47625"/>
            <a:ext cx="10529887" cy="1834587"/>
          </a:xfr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2024-2025 GRANT AWARD RECIPIENTS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74F84A-07B2-2DDF-38EC-8638BF73E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7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4D9955-6B6C-4579-B214-E19BFF09D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274133"/>
            <a:ext cx="10834687" cy="3751355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CONGRATULATIONS!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 all the councils that participated!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4A8E9-5EBF-4242-89DA-419C58EF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CB1EC2-A792-BF8E-088A-DB3520F9C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" y="47625"/>
            <a:ext cx="10529887" cy="1834587"/>
          </a:xfr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2024-2025 GRANT AWARD RECIPIENTS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B97A0F-BFE3-DDA6-FA1B-3CC7EF2AB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3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4D9955-6B6C-4579-B214-E19BFF09D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124005"/>
            <a:ext cx="10834687" cy="3751355"/>
          </a:xfrm>
        </p:spPr>
        <p:txBody>
          <a:bodyPr>
            <a:normAutofit/>
          </a:bodyPr>
          <a:lstStyle/>
          <a:p>
            <a:pPr lvl="0"/>
            <a:r>
              <a:rPr lang="en-US" sz="3000" dirty="0">
                <a:ln w="0" cmpd="dbl">
                  <a:noFill/>
                  <a:prstDash val="solid"/>
                </a:ln>
                <a:cs typeface="Times New Roman" panose="02020603050405020304" pitchFamily="18" charset="0"/>
              </a:rPr>
              <a:t>The 2024-2025 Annual Campaign Supporting People With</a:t>
            </a:r>
          </a:p>
          <a:p>
            <a:pPr lvl="0"/>
            <a:r>
              <a:rPr lang="en-US" sz="3000" dirty="0">
                <a:ln w="0" cmpd="dbl">
                  <a:noFill/>
                  <a:prstDash val="solid"/>
                </a:ln>
                <a:cs typeface="Times New Roman" panose="02020603050405020304" pitchFamily="18" charset="0"/>
              </a:rPr>
              <a:t> Intellectual Disabilities is not over yet!</a:t>
            </a:r>
          </a:p>
          <a:p>
            <a:pPr lvl="0"/>
            <a:endParaRPr lang="en-US" sz="3600" b="1" dirty="0">
              <a:ln w="0" cmpd="dbl">
                <a:noFill/>
                <a:prstDash val="solid"/>
              </a:ln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3600" b="1" dirty="0">
              <a:ln w="0" cmpd="dbl">
                <a:noFill/>
                <a:prstDash val="solid"/>
              </a:ln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1800" b="1" dirty="0">
              <a:ln w="0" cmpd="dbl">
                <a:noFill/>
                <a:prstDash val="solid"/>
              </a:ln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2400"/>
              </a:spcBef>
            </a:pPr>
            <a:r>
              <a:rPr lang="en-US" sz="3000" dirty="0">
                <a:ln w="0" cmpd="dbl">
                  <a:noFill/>
                  <a:prstDash val="solid"/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Contributions will continue to be accepted through June 30, 2025</a:t>
            </a:r>
            <a:r>
              <a:rPr lang="en-US" sz="3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4A8E9-5EBF-4242-89DA-419C58EF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pic>
        <p:nvPicPr>
          <p:cNvPr id="8" name="Picture 7" descr="A group of people wearing yellow vests&#10;&#10;Description automatically generated">
            <a:extLst>
              <a:ext uri="{FF2B5EF4-FFF2-40B4-BE49-F238E27FC236}">
                <a16:creationId xmlns:a16="http://schemas.microsoft.com/office/drawing/2014/main" id="{03922C83-430A-CEC2-E73E-D16302CEC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33" y="3306168"/>
            <a:ext cx="6020358" cy="149784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98FDBA9-1D0F-4256-4E22-37AE68CC2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" y="47625"/>
            <a:ext cx="10529887" cy="1834587"/>
          </a:xfr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KNIGHTS OF COLUMBUS</a:t>
            </a:r>
            <a:b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CALIFORNIA STATE COUNCIL</a:t>
            </a:r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A383EB-258F-FD83-7674-AB44CFC08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1C3C74-9BA2-9178-BFD4-0B9427AA9F71}"/>
              </a:ext>
            </a:extLst>
          </p:cNvPr>
          <p:cNvSpPr txBox="1"/>
          <p:nvPr/>
        </p:nvSpPr>
        <p:spPr>
          <a:xfrm>
            <a:off x="3049772" y="5676267"/>
            <a:ext cx="6092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Show My Faith Through My Works!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Mother Mary Pray For Us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3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74DCF-0951-9C69-C9A8-6B7C8C733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CBB7B-B94E-6A1A-D9C9-CB9BBAED5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D9FD84-696F-9688-5A73-79BA442A9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" y="47625"/>
            <a:ext cx="10529887" cy="1834587"/>
          </a:xfr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UPCOMING EVENTS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E2E811-C36D-4755-A8C9-685949703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1DE70-F3EB-966C-710B-9883408EE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456" y="2039561"/>
            <a:ext cx="4183980" cy="4570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168607-359E-CF1E-745C-79DAA978E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290" y="2039561"/>
            <a:ext cx="4183980" cy="458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5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1B1BE-21A3-836F-911F-2D46966A5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8018DA-3B5B-1788-C9B6-62C890DC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E0C1748-1806-E6AB-EBEE-140C37B37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" y="47625"/>
            <a:ext cx="10529887" cy="1834587"/>
          </a:xfr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UPCOMING EVENTS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7113B-C11D-9755-C270-07DEEEBA9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A8257C-15FB-9642-4194-584859E848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987" b="1133"/>
          <a:stretch/>
        </p:blipFill>
        <p:spPr>
          <a:xfrm>
            <a:off x="3808650" y="2060210"/>
            <a:ext cx="4344750" cy="45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6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8E89C-3D58-0373-72FE-C8E6D9A40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05E3A-21FE-9CDB-A890-DDC78656E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811B774-5AD2-66AE-6114-84741D295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" y="47625"/>
            <a:ext cx="10529887" cy="1834587"/>
          </a:xfr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UPCOMING EVENTS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5635F1-1E41-BDB8-443D-23AF7F443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99CB0C50-C4A6-1A6D-3DD0-714FF8AF7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775" y="2332216"/>
            <a:ext cx="5019675" cy="3751355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2025-2026 Annual Fund Drive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 17, 18 &amp; 19, 2025</a:t>
            </a:r>
            <a:endParaRPr lang="en-US" sz="40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erson holding a roll of paper&#10;&#10;AI-generated content may be incorrect.">
            <a:extLst>
              <a:ext uri="{FF2B5EF4-FFF2-40B4-BE49-F238E27FC236}">
                <a16:creationId xmlns:a16="http://schemas.microsoft.com/office/drawing/2014/main" id="{4F8BB45C-BEE9-3757-800C-8113D103F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27" y="2768684"/>
            <a:ext cx="3990770" cy="30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1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0E985-67D6-4A37-F55B-69E0A25F6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0DC8AD-39DF-373C-3DB5-6AFAA1A42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92E92FC-8A57-EC1F-8FFB-19131177B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" y="47625"/>
            <a:ext cx="10529887" cy="1834587"/>
          </a:xfr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IN THE FUTURE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17D913-399E-E70C-2DA5-AB3A9ABC8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12CA184-F649-6A83-C6AC-EC7B7564F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6162" y="2332216"/>
            <a:ext cx="5019675" cy="3751355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7.5%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Indirect</a:t>
            </a:r>
            <a:endParaRPr lang="en-US" sz="9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0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E3CED-E887-390A-5FDB-1E763FBA3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B7D430-D6E6-F7BB-0B2C-141D299DB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08639E7-B4CA-31B9-72A9-89BFC5010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" y="47625"/>
            <a:ext cx="10529887" cy="1834587"/>
          </a:xfr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IN THE FUTURE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FD3C16-FF30-01C0-3062-F68606796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91BCC7E7-09BB-A462-69AF-94896ABFA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6162" y="2332216"/>
            <a:ext cx="5019675" cy="3751355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7.5%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Indirect</a:t>
            </a:r>
            <a:endParaRPr lang="en-US" sz="9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0ED35-02DB-4CB7-30ED-B515F1F3DCCE}"/>
              </a:ext>
            </a:extLst>
          </p:cNvPr>
          <p:cNvSpPr txBox="1">
            <a:spLocks/>
          </p:cNvSpPr>
          <p:nvPr/>
        </p:nvSpPr>
        <p:spPr>
          <a:xfrm>
            <a:off x="3586161" y="2624823"/>
            <a:ext cx="5019675" cy="3751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54605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4D9955-6B6C-4579-B214-E19BFF09D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192245"/>
            <a:ext cx="10834687" cy="3751355"/>
          </a:xfrm>
        </p:spPr>
        <p:txBody>
          <a:bodyPr>
            <a:normAutofit/>
          </a:bodyPr>
          <a:lstStyle/>
          <a:p>
            <a:pPr lvl="0"/>
            <a:endParaRPr lang="en-US" sz="3600" b="1" dirty="0">
              <a:ln w="0" cmpd="dbl">
                <a:noFill/>
                <a:prstDash val="solid"/>
              </a:ln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3600" b="1" dirty="0">
              <a:ln w="0" cmpd="dbl">
                <a:noFill/>
                <a:prstDash val="solid"/>
              </a:ln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3600" b="1" dirty="0">
              <a:ln w="0" cmpd="dbl">
                <a:noFill/>
                <a:prstDash val="solid"/>
              </a:ln>
              <a:solidFill>
                <a:srgbClr val="6B9F25"/>
              </a:solidFill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/>
            <a:endParaRPr lang="en-US" sz="3600" b="1" dirty="0">
              <a:ln w="0" cmpd="dbl">
                <a:noFill/>
                <a:prstDash val="solid"/>
              </a:ln>
              <a:solidFill>
                <a:srgbClr val="6B9F25"/>
              </a:solidFill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/>
            <a:r>
              <a:rPr lang="en-US" sz="3600" b="1" dirty="0">
                <a:ln w="0" cmpd="dbl">
                  <a:noFill/>
                  <a:prstDash val="solid"/>
                </a:ln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id.drive@californiaknights.org</a:t>
            </a:r>
            <a:endParaRPr lang="en-US" sz="3600" b="1" dirty="0">
              <a:ln w="0" cmpd="dbl">
                <a:noFill/>
                <a:prstDash val="solid"/>
              </a:ln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600" b="1" dirty="0">
                <a:ln w="0" cmpd="dbl">
                  <a:noFill/>
                  <a:prstDash val="solid"/>
                </a:ln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www.columbian-foundation.org</a:t>
            </a:r>
            <a:endParaRPr lang="en-US" sz="3600" dirty="0">
              <a:solidFill>
                <a:schemeClr val="accent6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4A8E9-5EBF-4242-89DA-419C58EFF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pic>
        <p:nvPicPr>
          <p:cNvPr id="9" name="Picture 8" descr="A group of colorful speech bubbles with question marks&#10;&#10;Description automatically generated">
            <a:extLst>
              <a:ext uri="{FF2B5EF4-FFF2-40B4-BE49-F238E27FC236}">
                <a16:creationId xmlns:a16="http://schemas.microsoft.com/office/drawing/2014/main" id="{923F24A7-8820-F3DE-25D0-370565068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7" y="1881470"/>
            <a:ext cx="4722125" cy="264438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9A3DFB-5F01-DF6C-5A54-2B601CAEC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" y="47625"/>
            <a:ext cx="10529887" cy="1834587"/>
          </a:xfr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KNIGHTS OF COLUMBUS</a:t>
            </a:r>
            <a:b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CALIFORNIA STATE COUNCIL</a:t>
            </a:r>
            <a:endParaRPr lang="en-US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607897-313E-B65E-A53E-1B218B0B0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2D2F45-C35B-A382-040E-2FB92E02CB4F}"/>
              </a:ext>
            </a:extLst>
          </p:cNvPr>
          <p:cNvSpPr txBox="1"/>
          <p:nvPr/>
        </p:nvSpPr>
        <p:spPr>
          <a:xfrm>
            <a:off x="3049772" y="5676267"/>
            <a:ext cx="6092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Show My Faith Through My Works!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Mother Mary Pray For Us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4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4A8E9-5EBF-4242-89DA-419C58EF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397E92-8DF2-F3FA-7AED-025C8560A3C2}"/>
              </a:ext>
            </a:extLst>
          </p:cNvPr>
          <p:cNvSpPr txBox="1"/>
          <p:nvPr/>
        </p:nvSpPr>
        <p:spPr>
          <a:xfrm>
            <a:off x="498764" y="2025568"/>
            <a:ext cx="11194472" cy="5455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Raised Year to Date: $</a:t>
            </a:r>
            <a:r>
              <a:rPr lang="en-US" sz="3600" b="1" dirty="0">
                <a:cs typeface="Times New Roman" panose="02020603050405020304" pitchFamily="18" charset="0"/>
              </a:rPr>
              <a:t>378,431.47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n-US" sz="2800" b="1" dirty="0">
                <a:cs typeface="Times New Roman" panose="02020603050405020304" pitchFamily="18" charset="0"/>
              </a:rPr>
              <a:t>158 Councils  Participating</a:t>
            </a:r>
          </a:p>
          <a:p>
            <a:pPr marL="404813" marR="0" indent="509588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cs typeface="Times New Roman" panose="02020603050405020304" pitchFamily="18" charset="0"/>
              </a:rPr>
              <a:t>Largest Recipients:</a:t>
            </a:r>
          </a:p>
          <a:p>
            <a:pPr marL="404813" indent="509588"/>
            <a:r>
              <a:rPr lang="en-US" sz="2400" b="1" dirty="0">
                <a:cs typeface="Times New Roman" panose="02020603050405020304" pitchFamily="18" charset="0"/>
              </a:rPr>
              <a:t>	Special Olympics North and South:</a:t>
            </a:r>
          </a:p>
          <a:p>
            <a:pPr marL="404813" indent="509588"/>
            <a:r>
              <a:rPr lang="en-US" sz="2400" dirty="0">
                <a:cs typeface="Times New Roman" panose="02020603050405020304" pitchFamily="18" charset="0"/>
              </a:rPr>
              <a:t>		General Contributions: $26,933.87	</a:t>
            </a:r>
          </a:p>
          <a:p>
            <a:pPr marL="404813" indent="509588"/>
            <a:r>
              <a:rPr lang="en-US" sz="2400" dirty="0">
                <a:cs typeface="Times New Roman" panose="02020603050405020304" pitchFamily="18" charset="0"/>
              </a:rPr>
              <a:t>		Feed the Athletes: $27,888.53</a:t>
            </a:r>
          </a:p>
          <a:p>
            <a:pPr marL="404813" indent="509588"/>
            <a:r>
              <a:rPr lang="en-US" sz="2400" dirty="0">
                <a:cs typeface="Times New Roman" panose="02020603050405020304" pitchFamily="18" charset="0"/>
              </a:rPr>
              <a:t>		Plane Pull: $8,519.00</a:t>
            </a:r>
          </a:p>
          <a:p>
            <a:pPr marL="404813" indent="509588"/>
            <a:r>
              <a:rPr lang="en-US" sz="2400" dirty="0">
                <a:ln w="0">
                  <a:solidFill>
                    <a:srgbClr val="404040"/>
                  </a:solidFill>
                </a:ln>
                <a:cs typeface="Times New Roman" panose="02020603050405020304" pitchFamily="18" charset="0"/>
              </a:rPr>
              <a:t>		</a:t>
            </a:r>
            <a:r>
              <a:rPr lang="en-US" sz="2400" dirty="0">
                <a:cs typeface="Times New Roman" panose="02020603050405020304" pitchFamily="18" charset="0"/>
              </a:rPr>
              <a:t>Clay Shoot: $14,391.06</a:t>
            </a:r>
          </a:p>
          <a:p>
            <a:pPr marL="404813" indent="509588"/>
            <a:r>
              <a:rPr lang="en-US" sz="2400" dirty="0"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cs typeface="Times New Roman" panose="02020603050405020304" pitchFamily="18" charset="0"/>
              </a:rPr>
              <a:t>Grand Total for Special Olympics: </a:t>
            </a:r>
            <a:r>
              <a:rPr lang="en-US" sz="2400" b="1" dirty="0">
                <a:ln w="0">
                  <a:solidFill>
                    <a:srgbClr val="404040"/>
                  </a:solidFill>
                </a:ln>
                <a:cs typeface="Times New Roman" panose="02020603050405020304" pitchFamily="18" charset="0"/>
              </a:rPr>
              <a:t>$77,732.46</a:t>
            </a:r>
            <a:endParaRPr lang="en-US" sz="2400" b="1" dirty="0">
              <a:cs typeface="Times New Roman" panose="02020603050405020304" pitchFamily="18" charset="0"/>
            </a:endParaRPr>
          </a:p>
          <a:p>
            <a:pPr marL="404813" indent="509588"/>
            <a:r>
              <a:rPr lang="en-US" sz="2400" dirty="0">
                <a:cs typeface="Times New Roman" panose="02020603050405020304" pitchFamily="18" charset="0"/>
              </a:rPr>
              <a:t>	Sacramento Diocese Camp </a:t>
            </a:r>
            <a:r>
              <a:rPr lang="en-US" sz="2400" dirty="0" err="1">
                <a:cs typeface="Times New Roman" panose="02020603050405020304" pitchFamily="18" charset="0"/>
              </a:rPr>
              <a:t>ReCreation</a:t>
            </a:r>
            <a:r>
              <a:rPr lang="en-US" sz="2400" dirty="0">
                <a:cs typeface="Times New Roman" panose="02020603050405020304" pitchFamily="18" charset="0"/>
              </a:rPr>
              <a:t>: $41,171.12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4813" indent="509588"/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cs typeface="Times New Roman" panose="02020603050405020304" pitchFamily="18" charset="0"/>
              </a:rPr>
              <a:t>ARCs: $19,882.24</a:t>
            </a:r>
          </a:p>
          <a:p>
            <a:pPr marL="404813" indent="509588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n w="0" cmpd="dbl">
                <a:noFill/>
                <a:prstDash val="solid"/>
              </a:ln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5F77D9-A023-735E-48D5-31D8361C3108}"/>
              </a:ext>
            </a:extLst>
          </p:cNvPr>
          <p:cNvSpPr txBox="1">
            <a:spLocks/>
          </p:cNvSpPr>
          <p:nvPr/>
        </p:nvSpPr>
        <p:spPr>
          <a:xfrm>
            <a:off x="66675" y="47625"/>
            <a:ext cx="10529887" cy="1834587"/>
          </a:xfrm>
          <a:prstGeom prst="rect">
            <a:avLst/>
          </a:prstGeo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PARTICIPATING COUNCILS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43ED90-7161-8116-1210-90856A61D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7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4A8E9-5EBF-4242-89DA-419C58EF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93914C-F394-8664-16E2-8B9BA493A534}"/>
              </a:ext>
            </a:extLst>
          </p:cNvPr>
          <p:cNvSpPr txBox="1">
            <a:spLocks/>
          </p:cNvSpPr>
          <p:nvPr/>
        </p:nvSpPr>
        <p:spPr>
          <a:xfrm>
            <a:off x="66675" y="47625"/>
            <a:ext cx="10529887" cy="1834587"/>
          </a:xfrm>
          <a:prstGeom prst="rect">
            <a:avLst/>
          </a:prstGeo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2024-2025 CHAPTER STATUS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B466E7-10F6-25CE-08C2-18C88DE6F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B484336-36C4-DC83-B397-BB4667B2B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76906"/>
              </p:ext>
            </p:extLst>
          </p:nvPr>
        </p:nvGraphicFramePr>
        <p:xfrm>
          <a:off x="1986455" y="2071688"/>
          <a:ext cx="8207254" cy="42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5747">
                  <a:extLst>
                    <a:ext uri="{9D8B030D-6E8A-4147-A177-3AD203B41FA5}">
                      <a16:colId xmlns:a16="http://schemas.microsoft.com/office/drawing/2014/main" val="97664640"/>
                    </a:ext>
                  </a:extLst>
                </a:gridCol>
                <a:gridCol w="1944488">
                  <a:extLst>
                    <a:ext uri="{9D8B030D-6E8A-4147-A177-3AD203B41FA5}">
                      <a16:colId xmlns:a16="http://schemas.microsoft.com/office/drawing/2014/main" val="770805920"/>
                    </a:ext>
                  </a:extLst>
                </a:gridCol>
                <a:gridCol w="2197019">
                  <a:extLst>
                    <a:ext uri="{9D8B030D-6E8A-4147-A177-3AD203B41FA5}">
                      <a16:colId xmlns:a16="http://schemas.microsoft.com/office/drawing/2014/main" val="3337623139"/>
                    </a:ext>
                  </a:extLst>
                </a:gridCol>
              </a:tblGrid>
              <a:tr h="3726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Chapter Name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# Councils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Gross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872420"/>
                  </a:ext>
                </a:extLst>
              </a:tr>
              <a:tr h="387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In Chapter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>
                          <a:effectLst/>
                        </a:rPr>
                        <a:t>Contributions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659929"/>
                  </a:ext>
                </a:extLst>
              </a:tr>
              <a:tr h="436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 dirty="0">
                          <a:effectLst/>
                        </a:rPr>
                        <a:t>Northern California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effectLst/>
                        </a:rPr>
                        <a:t>72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>
                          <a:effectLst/>
                        </a:rPr>
                        <a:t>$76,908.47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734165"/>
                  </a:ext>
                </a:extLst>
              </a:tr>
              <a:tr h="436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 dirty="0">
                          <a:effectLst/>
                        </a:rPr>
                        <a:t>San Diego Diocese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>
                          <a:effectLst/>
                        </a:rPr>
                        <a:t>64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>
                          <a:effectLst/>
                        </a:rPr>
                        <a:t>$50,770.91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342371"/>
                  </a:ext>
                </a:extLst>
              </a:tr>
              <a:tr h="436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 dirty="0">
                          <a:effectLst/>
                        </a:rPr>
                        <a:t>Arrowhead/Desert Valley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effectLst/>
                        </a:rPr>
                        <a:t>62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>
                          <a:effectLst/>
                        </a:rPr>
                        <a:t>$46,281.32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047384"/>
                  </a:ext>
                </a:extLst>
              </a:tr>
              <a:tr h="436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 dirty="0">
                          <a:effectLst/>
                        </a:rPr>
                        <a:t>San Jose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effectLst/>
                        </a:rPr>
                        <a:t>24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>
                          <a:effectLst/>
                        </a:rPr>
                        <a:t>$32,623.42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008794"/>
                  </a:ext>
                </a:extLst>
              </a:tr>
              <a:tr h="436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 dirty="0">
                          <a:effectLst/>
                        </a:rPr>
                        <a:t>Central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effectLst/>
                        </a:rPr>
                        <a:t>41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>
                          <a:effectLst/>
                        </a:rPr>
                        <a:t>$31,032.26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99486"/>
                  </a:ext>
                </a:extLst>
              </a:tr>
              <a:tr h="436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 dirty="0">
                          <a:effectLst/>
                        </a:rPr>
                        <a:t>Oakland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effectLst/>
                        </a:rPr>
                        <a:t>47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>
                          <a:effectLst/>
                        </a:rPr>
                        <a:t>$29,035.15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236882"/>
                  </a:ext>
                </a:extLst>
              </a:tr>
              <a:tr h="436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effectLst/>
                        </a:rPr>
                        <a:t>Southern California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effectLst/>
                        </a:rPr>
                        <a:t>64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effectLst/>
                        </a:rPr>
                        <a:t>$22,116.50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86480"/>
                  </a:ext>
                </a:extLst>
              </a:tr>
              <a:tr h="436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effectLst/>
                        </a:rPr>
                        <a:t>Junipero Serra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effectLst/>
                        </a:rPr>
                        <a:t>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effectLst/>
                        </a:rPr>
                        <a:t>$18,098.26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480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86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4A8E9-5EBF-4242-89DA-419C58EF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AB3C91A-47F8-1C1E-26B0-6D104E89481B}"/>
              </a:ext>
            </a:extLst>
          </p:cNvPr>
          <p:cNvSpPr txBox="1">
            <a:spLocks/>
          </p:cNvSpPr>
          <p:nvPr/>
        </p:nvSpPr>
        <p:spPr>
          <a:xfrm>
            <a:off x="66675" y="47625"/>
            <a:ext cx="10529887" cy="1834587"/>
          </a:xfrm>
          <a:prstGeom prst="rect">
            <a:avLst/>
          </a:prstGeo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2024-2025 CHAPTER STATUS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CFA12-12F2-4E7F-33E6-08FE57C2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D8F0F68-08E1-1397-6171-8B9F7BFC2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114113"/>
              </p:ext>
            </p:extLst>
          </p:nvPr>
        </p:nvGraphicFramePr>
        <p:xfrm>
          <a:off x="2000250" y="2080824"/>
          <a:ext cx="8193460" cy="4301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8914">
                  <a:extLst>
                    <a:ext uri="{9D8B030D-6E8A-4147-A177-3AD203B41FA5}">
                      <a16:colId xmlns:a16="http://schemas.microsoft.com/office/drawing/2014/main" val="3698028879"/>
                    </a:ext>
                  </a:extLst>
                </a:gridCol>
                <a:gridCol w="1941220">
                  <a:extLst>
                    <a:ext uri="{9D8B030D-6E8A-4147-A177-3AD203B41FA5}">
                      <a16:colId xmlns:a16="http://schemas.microsoft.com/office/drawing/2014/main" val="1427146038"/>
                    </a:ext>
                  </a:extLst>
                </a:gridCol>
                <a:gridCol w="2193326">
                  <a:extLst>
                    <a:ext uri="{9D8B030D-6E8A-4147-A177-3AD203B41FA5}">
                      <a16:colId xmlns:a16="http://schemas.microsoft.com/office/drawing/2014/main" val="4016314242"/>
                    </a:ext>
                  </a:extLst>
                </a:gridCol>
              </a:tblGrid>
              <a:tr h="3446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Chapter Name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# Councils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Gross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75860"/>
                  </a:ext>
                </a:extLst>
              </a:tr>
              <a:tr h="358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In Chapter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Contributions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144360"/>
                  </a:ext>
                </a:extLst>
              </a:tr>
              <a:tr h="403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San Gabriel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$16,709.39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556465"/>
                  </a:ext>
                </a:extLst>
              </a:tr>
              <a:tr h="403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San Joaquin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26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$14,087.45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39903"/>
                  </a:ext>
                </a:extLst>
              </a:tr>
              <a:tr h="403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Orange County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45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$11,240.36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530672"/>
                  </a:ext>
                </a:extLst>
              </a:tr>
              <a:tr h="403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St. Francis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26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$10,899.94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855857"/>
                  </a:ext>
                </a:extLst>
              </a:tr>
              <a:tr h="403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Los Padres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$8,407.43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573289"/>
                  </a:ext>
                </a:extLst>
              </a:tr>
              <a:tr h="403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Mission High Desert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$5,790.90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803823"/>
                  </a:ext>
                </a:extLst>
              </a:tr>
              <a:tr h="403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Redwood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$4,429.71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045614"/>
                  </a:ext>
                </a:extLst>
              </a:tr>
              <a:tr h="403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Kern - Inyo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$0.00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439711"/>
                  </a:ext>
                </a:extLst>
              </a:tr>
              <a:tr h="36951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Total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583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effectLst/>
                        </a:rPr>
                        <a:t>$378,431.47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264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28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4A8E9-5EBF-4242-89DA-419C58EF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2F47D8-1739-CCB4-ED52-FA89C2F315E9}"/>
              </a:ext>
            </a:extLst>
          </p:cNvPr>
          <p:cNvSpPr txBox="1">
            <a:spLocks/>
          </p:cNvSpPr>
          <p:nvPr/>
        </p:nvSpPr>
        <p:spPr>
          <a:xfrm>
            <a:off x="66675" y="47625"/>
            <a:ext cx="10529887" cy="1834587"/>
          </a:xfrm>
          <a:prstGeom prst="rect">
            <a:avLst/>
          </a:prstGeo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2024-2025 TOP COUNCILS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B8F20B-3681-0ED9-1CE7-A7C0E2D89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12659A6-9C61-5BD1-0EBF-0EFE09333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63100"/>
              </p:ext>
            </p:extLst>
          </p:nvPr>
        </p:nvGraphicFramePr>
        <p:xfrm>
          <a:off x="2019300" y="2152650"/>
          <a:ext cx="8174407" cy="4210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704">
                  <a:extLst>
                    <a:ext uri="{9D8B030D-6E8A-4147-A177-3AD203B41FA5}">
                      <a16:colId xmlns:a16="http://schemas.microsoft.com/office/drawing/2014/main" val="4003891314"/>
                    </a:ext>
                  </a:extLst>
                </a:gridCol>
                <a:gridCol w="1693690">
                  <a:extLst>
                    <a:ext uri="{9D8B030D-6E8A-4147-A177-3AD203B41FA5}">
                      <a16:colId xmlns:a16="http://schemas.microsoft.com/office/drawing/2014/main" val="3067914578"/>
                    </a:ext>
                  </a:extLst>
                </a:gridCol>
                <a:gridCol w="4081323">
                  <a:extLst>
                    <a:ext uri="{9D8B030D-6E8A-4147-A177-3AD203B41FA5}">
                      <a16:colId xmlns:a16="http://schemas.microsoft.com/office/drawing/2014/main" val="2948068195"/>
                    </a:ext>
                  </a:extLst>
                </a:gridCol>
                <a:gridCol w="1693690">
                  <a:extLst>
                    <a:ext uri="{9D8B030D-6E8A-4147-A177-3AD203B41FA5}">
                      <a16:colId xmlns:a16="http://schemas.microsoft.com/office/drawing/2014/main" val="2475654508"/>
                    </a:ext>
                  </a:extLst>
                </a:gridCol>
              </a:tblGrid>
              <a:tr h="550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Rank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Council No.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>
                          <a:effectLst/>
                        </a:rPr>
                        <a:t>Council Name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Amount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38589"/>
                  </a:ext>
                </a:extLst>
              </a:tr>
              <a:tr h="365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4970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Arden-Carmichael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$35,846.40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155190"/>
                  </a:ext>
                </a:extLst>
              </a:tr>
              <a:tr h="365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3726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Los Banos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$27,600.00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2103"/>
                  </a:ext>
                </a:extLst>
              </a:tr>
              <a:tr h="365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5392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San Gorgonio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$10,300.00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96902"/>
                  </a:ext>
                </a:extLst>
              </a:tr>
              <a:tr h="365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4112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St. Victor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$9,202.00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118223"/>
                  </a:ext>
                </a:extLst>
              </a:tr>
              <a:tr h="365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2692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George A. Coit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$9,120.00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35472"/>
                  </a:ext>
                </a:extLst>
              </a:tr>
              <a:tr h="365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6149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Auburn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$8,207.00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69454"/>
                  </a:ext>
                </a:extLst>
              </a:tr>
              <a:tr h="365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4041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Tracy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$7,491.45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206224"/>
                  </a:ext>
                </a:extLst>
              </a:tr>
              <a:tr h="365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8747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St. Elizabeth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$6,854.58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83949"/>
                  </a:ext>
                </a:extLst>
              </a:tr>
              <a:tr h="365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9202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St. Josephs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$6,476.98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301892"/>
                  </a:ext>
                </a:extLst>
              </a:tr>
              <a:tr h="365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958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Watsonville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$6,324.78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261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4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4A8E9-5EBF-4242-89DA-419C58EF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9010695-D445-E22B-49B1-8DC1512CE186}"/>
              </a:ext>
            </a:extLst>
          </p:cNvPr>
          <p:cNvSpPr txBox="1">
            <a:spLocks/>
          </p:cNvSpPr>
          <p:nvPr/>
        </p:nvSpPr>
        <p:spPr>
          <a:xfrm>
            <a:off x="66675" y="47625"/>
            <a:ext cx="10529887" cy="1834587"/>
          </a:xfrm>
          <a:prstGeom prst="rect">
            <a:avLst/>
          </a:prstGeo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2024-2025 TOP COUNCILS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00802C-2E60-8496-F628-C68E843E1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57E245A-ED34-944E-E027-C0EF65A0F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15296"/>
              </p:ext>
            </p:extLst>
          </p:nvPr>
        </p:nvGraphicFramePr>
        <p:xfrm>
          <a:off x="2000250" y="2190750"/>
          <a:ext cx="8193458" cy="4229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349">
                  <a:extLst>
                    <a:ext uri="{9D8B030D-6E8A-4147-A177-3AD203B41FA5}">
                      <a16:colId xmlns:a16="http://schemas.microsoft.com/office/drawing/2014/main" val="1892351261"/>
                    </a:ext>
                  </a:extLst>
                </a:gridCol>
                <a:gridCol w="1697637">
                  <a:extLst>
                    <a:ext uri="{9D8B030D-6E8A-4147-A177-3AD203B41FA5}">
                      <a16:colId xmlns:a16="http://schemas.microsoft.com/office/drawing/2014/main" val="2202231103"/>
                    </a:ext>
                  </a:extLst>
                </a:gridCol>
                <a:gridCol w="4090835">
                  <a:extLst>
                    <a:ext uri="{9D8B030D-6E8A-4147-A177-3AD203B41FA5}">
                      <a16:colId xmlns:a16="http://schemas.microsoft.com/office/drawing/2014/main" val="3526796823"/>
                    </a:ext>
                  </a:extLst>
                </a:gridCol>
                <a:gridCol w="1697637">
                  <a:extLst>
                    <a:ext uri="{9D8B030D-6E8A-4147-A177-3AD203B41FA5}">
                      <a16:colId xmlns:a16="http://schemas.microsoft.com/office/drawing/2014/main" val="665019248"/>
                    </a:ext>
                  </a:extLst>
                </a:gridCol>
              </a:tblGrid>
              <a:tr h="553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Rank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Council No.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Council Name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Amount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81546"/>
                  </a:ext>
                </a:extLst>
              </a:tr>
              <a:tr h="367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1242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Monrovia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$5,624.00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245279"/>
                  </a:ext>
                </a:extLst>
              </a:tr>
              <a:tr h="367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3052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Mary Help of Christians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$5,367.00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746997"/>
                  </a:ext>
                </a:extLst>
              </a:tr>
              <a:tr h="367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3472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St. Cabrini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$4,818.50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47517"/>
                  </a:ext>
                </a:extLst>
              </a:tr>
              <a:tr h="367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9667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Holy Spirit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$4,675.00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431931"/>
                  </a:ext>
                </a:extLst>
              </a:tr>
              <a:tr h="367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7390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Chula Vista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$4,580.00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224453"/>
                  </a:ext>
                </a:extLst>
              </a:tr>
              <a:tr h="367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6332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James Francis Cardinal McIntyre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$4,507.26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77996"/>
                  </a:ext>
                </a:extLst>
              </a:tr>
              <a:tr h="367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6038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St. Bonaventure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$4,500.00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778040"/>
                  </a:ext>
                </a:extLst>
              </a:tr>
              <a:tr h="367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6066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Fair Oaks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$4,476.00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81105"/>
                  </a:ext>
                </a:extLst>
              </a:tr>
              <a:tr h="367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3589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Joseph P. Schultz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$4,352.50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893897"/>
                  </a:ext>
                </a:extLst>
              </a:tr>
              <a:tr h="367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20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1990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Los Crusados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$4,250.00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648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15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4A8E9-5EBF-4242-89DA-419C58EF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7DF96AF-B432-6925-933F-426F5807B2C6}"/>
              </a:ext>
            </a:extLst>
          </p:cNvPr>
          <p:cNvSpPr txBox="1">
            <a:spLocks/>
          </p:cNvSpPr>
          <p:nvPr/>
        </p:nvSpPr>
        <p:spPr>
          <a:xfrm>
            <a:off x="66675" y="47625"/>
            <a:ext cx="10529887" cy="1834587"/>
          </a:xfrm>
          <a:prstGeom prst="rect">
            <a:avLst/>
          </a:prstGeo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2024-2025 TOP COUNCILS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6536F-1F0B-1CC4-E46D-03D46BECB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B1D70D8-587E-D793-F7CE-A4ABA2187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15933"/>
              </p:ext>
            </p:extLst>
          </p:nvPr>
        </p:nvGraphicFramePr>
        <p:xfrm>
          <a:off x="2019301" y="2204012"/>
          <a:ext cx="8210550" cy="1834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651">
                  <a:extLst>
                    <a:ext uri="{9D8B030D-6E8A-4147-A177-3AD203B41FA5}">
                      <a16:colId xmlns:a16="http://schemas.microsoft.com/office/drawing/2014/main" val="3304623441"/>
                    </a:ext>
                  </a:extLst>
                </a:gridCol>
                <a:gridCol w="1717563">
                  <a:extLst>
                    <a:ext uri="{9D8B030D-6E8A-4147-A177-3AD203B41FA5}">
                      <a16:colId xmlns:a16="http://schemas.microsoft.com/office/drawing/2014/main" val="928818793"/>
                    </a:ext>
                  </a:extLst>
                </a:gridCol>
                <a:gridCol w="4138850">
                  <a:extLst>
                    <a:ext uri="{9D8B030D-6E8A-4147-A177-3AD203B41FA5}">
                      <a16:colId xmlns:a16="http://schemas.microsoft.com/office/drawing/2014/main" val="3173898188"/>
                    </a:ext>
                  </a:extLst>
                </a:gridCol>
                <a:gridCol w="1638486">
                  <a:extLst>
                    <a:ext uri="{9D8B030D-6E8A-4147-A177-3AD203B41FA5}">
                      <a16:colId xmlns:a16="http://schemas.microsoft.com/office/drawing/2014/main" val="330498362"/>
                    </a:ext>
                  </a:extLst>
                </a:gridCol>
              </a:tblGrid>
              <a:tr h="612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Rank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Council No.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Council Name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Amount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5289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21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3474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Bishop O'Dowd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$4,162.17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580903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22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3436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Our Lady of Fatima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$4,010.63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59589"/>
                  </a:ext>
                </a:extLst>
              </a:tr>
              <a:tr h="407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9022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St. Elizabeth Seton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$4,000.00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3190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F20F1EC-FF89-63A1-88A5-BFF289B23C26}"/>
              </a:ext>
            </a:extLst>
          </p:cNvPr>
          <p:cNvSpPr txBox="1"/>
          <p:nvPr/>
        </p:nvSpPr>
        <p:spPr>
          <a:xfrm>
            <a:off x="3049772" y="5676267"/>
            <a:ext cx="6092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Show My Faith Through My Works!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Mother Mary Pray For Us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5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8AA72-94A0-D784-4E02-20E69E43C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FC16BC-41ED-09EC-0AB5-024A7D65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AC72B0E-39DB-8521-E29D-8FCA5AAE77B7}"/>
              </a:ext>
            </a:extLst>
          </p:cNvPr>
          <p:cNvSpPr txBox="1">
            <a:spLocks/>
          </p:cNvSpPr>
          <p:nvPr/>
        </p:nvSpPr>
        <p:spPr>
          <a:xfrm>
            <a:off x="66675" y="47625"/>
            <a:ext cx="10529887" cy="1834587"/>
          </a:xfrm>
          <a:prstGeom prst="rect">
            <a:avLst/>
          </a:prstGeo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100% Districts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DC5534-306F-DE66-CA91-F83284963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338D1B-F6A8-C0D5-F833-8DD35FDF98FF}"/>
              </a:ext>
            </a:extLst>
          </p:cNvPr>
          <p:cNvSpPr txBox="1"/>
          <p:nvPr/>
        </p:nvSpPr>
        <p:spPr>
          <a:xfrm>
            <a:off x="3049772" y="5676267"/>
            <a:ext cx="6092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Show My Faith Through My Works!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Mother Mary Pray For Us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A2A5C3-9235-F148-BAB4-494B34796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03922"/>
              </p:ext>
            </p:extLst>
          </p:nvPr>
        </p:nvGraphicFramePr>
        <p:xfrm>
          <a:off x="1981200" y="2152650"/>
          <a:ext cx="8212508" cy="2913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8556">
                  <a:extLst>
                    <a:ext uri="{9D8B030D-6E8A-4147-A177-3AD203B41FA5}">
                      <a16:colId xmlns:a16="http://schemas.microsoft.com/office/drawing/2014/main" val="2325075343"/>
                    </a:ext>
                  </a:extLst>
                </a:gridCol>
                <a:gridCol w="5803952">
                  <a:extLst>
                    <a:ext uri="{9D8B030D-6E8A-4147-A177-3AD203B41FA5}">
                      <a16:colId xmlns:a16="http://schemas.microsoft.com/office/drawing/2014/main" val="3747007428"/>
                    </a:ext>
                  </a:extLst>
                </a:gridCol>
              </a:tblGrid>
              <a:tr h="499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District No.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District Deputy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34288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71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Thomas J. Mello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024853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116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Sandro Ramirez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70642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125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Salvador C. Negrete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134613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146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Conrad Trinidad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85694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165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Chuck E. Wright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57325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168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Jaime J. Delgado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446823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179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Armando L. Mena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960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96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4D9955-6B6C-4579-B214-E19BFF09D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533442"/>
            <a:ext cx="10834687" cy="3751355"/>
          </a:xfrm>
        </p:spPr>
        <p:txBody>
          <a:bodyPr>
            <a:normAutofit/>
          </a:bodyPr>
          <a:lstStyle/>
          <a:p>
            <a:pPr rtl="0">
              <a:buNone/>
            </a:pPr>
            <a:r>
              <a:rPr lang="en-US" sz="2200" b="0" i="0" dirty="0">
                <a:solidFill>
                  <a:srgbClr val="222222"/>
                </a:solidFill>
                <a:effectLst/>
              </a:rPr>
              <a:t>T.H.E. Center, Inc. – Sensory Spaces to Support Equine Wellness Programs – $10,000</a:t>
            </a:r>
          </a:p>
          <a:p>
            <a:pPr rtl="0">
              <a:buNone/>
            </a:pPr>
            <a:r>
              <a:rPr lang="en-US" sz="2200" dirty="0">
                <a:solidFill>
                  <a:srgbClr val="222222"/>
                </a:solidFill>
              </a:rPr>
              <a:t>Sponsored by Father James A. Hyland</a:t>
            </a:r>
            <a:r>
              <a:rPr lang="en-US" sz="2200" b="0" i="0" dirty="0">
                <a:solidFill>
                  <a:srgbClr val="222222"/>
                </a:solidFill>
                <a:effectLst/>
              </a:rPr>
              <a:t> CSSP Council 10991, Murphy K. Arinze, Grand Knight</a:t>
            </a:r>
          </a:p>
          <a:p>
            <a:pPr algn="l" rtl="0">
              <a:buNone/>
            </a:pPr>
            <a:endParaRPr lang="en-US" sz="2200" b="0" i="0" dirty="0">
              <a:solidFill>
                <a:srgbClr val="222222"/>
              </a:solidFill>
              <a:effectLst/>
            </a:endParaRPr>
          </a:p>
          <a:p>
            <a:pPr rtl="0">
              <a:buNone/>
            </a:pPr>
            <a:r>
              <a:rPr lang="en-US" sz="2200" b="0" i="0" dirty="0">
                <a:solidFill>
                  <a:srgbClr val="222222"/>
                </a:solidFill>
                <a:effectLst/>
              </a:rPr>
              <a:t>Mother Lode Rehabilitation, Inc. – Grow MORE Gardening Program – $5,117.75</a:t>
            </a:r>
          </a:p>
          <a:p>
            <a:pPr rtl="0">
              <a:buNone/>
            </a:pPr>
            <a:r>
              <a:rPr lang="en-US" sz="2200" b="0" i="0" dirty="0">
                <a:solidFill>
                  <a:srgbClr val="222222"/>
                </a:solidFill>
                <a:effectLst/>
              </a:rPr>
              <a:t> Sponsored by Holy Trinity Council 12394, Randall S. Bickel, Grand Knight</a:t>
            </a:r>
          </a:p>
          <a:p>
            <a:pPr algn="l" rtl="0">
              <a:buNone/>
            </a:pPr>
            <a:endParaRPr lang="en-US" sz="2200" b="0" i="0" dirty="0">
              <a:solidFill>
                <a:srgbClr val="222222"/>
              </a:solidFill>
              <a:effectLst/>
            </a:endParaRPr>
          </a:p>
          <a:p>
            <a:pPr rtl="0">
              <a:buNone/>
            </a:pPr>
            <a:r>
              <a:rPr lang="en-US" sz="2200" b="0" i="0" dirty="0">
                <a:solidFill>
                  <a:srgbClr val="222222"/>
                </a:solidFill>
                <a:effectLst/>
              </a:rPr>
              <a:t>We Can Fish, Inc. –  Fish Big Bear Fishing Event for Special Needs Children – $5,560</a:t>
            </a:r>
          </a:p>
          <a:p>
            <a:pPr rtl="0">
              <a:buNone/>
            </a:pPr>
            <a:r>
              <a:rPr lang="en-US" sz="2200" b="0" i="0" dirty="0">
                <a:solidFill>
                  <a:srgbClr val="222222"/>
                </a:solidFill>
                <a:effectLst/>
              </a:rPr>
              <a:t> Sponsored by Our Lady of Soledad Council 3847, Juan M. De Lara, Grand Knight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4A8E9-5EBF-4242-89DA-419C58EF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648" y="5397771"/>
            <a:ext cx="1516598" cy="13716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EEC6E06-571D-DF62-C863-D59224A55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" y="47625"/>
            <a:ext cx="10529887" cy="1834587"/>
          </a:xfr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72000">
                <a:srgbClr val="00B0F0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2024-2025 GRANT AWARD RECIPIENTS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E38E94-6F00-E703-CFFA-A5858A93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08" y="47624"/>
            <a:ext cx="1881285" cy="18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92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549E39"/>
      </a:accent2>
      <a:accent3>
        <a:srgbClr val="939F26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D Midyear Presentation Template 2024" id="{23EA118E-9280-4AA4-B374-9B4B3857767B}" vid="{047165A9-B210-4BFB-92F5-BE16530C827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DD Midyear Presentation Template 2024</Template>
  <TotalTime>518</TotalTime>
  <Words>796</Words>
  <Application>Microsoft Office PowerPoint</Application>
  <PresentationFormat>Widescreen</PresentationFormat>
  <Paragraphs>264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2024-2025 GRANT AWARD RECIPIENTS</vt:lpstr>
      <vt:lpstr>2024-2025 GRANT AWARD RECIPIENTS</vt:lpstr>
      <vt:lpstr>2024-2025 GRANT AWARD RECIPIENTS</vt:lpstr>
      <vt:lpstr>KNIGHTS OF COLUMBUS CALIFORNIA STATE COUNCIL</vt:lpstr>
      <vt:lpstr>UPCOMING EVENTS</vt:lpstr>
      <vt:lpstr>UPCOMING EVENTS</vt:lpstr>
      <vt:lpstr>UPCOMING EVENTS</vt:lpstr>
      <vt:lpstr>IN THE FUTURE</vt:lpstr>
      <vt:lpstr>IN THE FUTURE</vt:lpstr>
      <vt:lpstr>KNIGHTS OF COLUMBUS CALIFORNIA STATE COUNCIL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KNIGHTS OF COLUMBUS CALIFORNIA STATE COUNCIL</dc:title>
  <dc:creator>Dave Abbott</dc:creator>
  <cp:lastModifiedBy>Dave Abbott</cp:lastModifiedBy>
  <cp:revision>28</cp:revision>
  <dcterms:created xsi:type="dcterms:W3CDTF">2024-05-13T20:14:27Z</dcterms:created>
  <dcterms:modified xsi:type="dcterms:W3CDTF">2025-05-14T04:31:45Z</dcterms:modified>
</cp:coreProperties>
</file>